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2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IBM Plex Sa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iG7mVg2mjBdVAEIQoHYZyokReb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Medium-italic.fntdata"/><Relationship Id="rId27" Type="http://schemas.openxmlformats.org/officeDocument/2006/relationships/font" Target="fonts/IBMPlexSans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6.xml"/><Relationship Id="rId35" Type="http://schemas.openxmlformats.org/officeDocument/2006/relationships/font" Target="fonts/IBMPlexSansSemiBold-bold.fntdata"/><Relationship Id="rId12" Type="http://schemas.openxmlformats.org/officeDocument/2006/relationships/slide" Target="slides/slide5.xml"/><Relationship Id="rId34" Type="http://schemas.openxmlformats.org/officeDocument/2006/relationships/font" Target="fonts/IBMPlexSansSemiBold-regular.fntdata"/><Relationship Id="rId15" Type="http://schemas.openxmlformats.org/officeDocument/2006/relationships/slide" Target="slides/slide8.xml"/><Relationship Id="rId37" Type="http://schemas.openxmlformats.org/officeDocument/2006/relationships/font" Target="fonts/IBMPlexSansSemiBold-boldItalic.fntdata"/><Relationship Id="rId14" Type="http://schemas.openxmlformats.org/officeDocument/2006/relationships/slide" Target="slides/slide7.xml"/><Relationship Id="rId36" Type="http://schemas.openxmlformats.org/officeDocument/2006/relationships/font" Target="fonts/IBMPlexSansSemiBold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customschemas.google.com/relationships/presentationmetadata" Target="metadata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1" name="Google Shape;511;p1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54" name="Google Shape;454;p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5.png"/><Relationship Id="rId13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Relationship Id="rId15" Type="http://schemas.openxmlformats.org/officeDocument/2006/relationships/image" Target="../media/image40.png"/><Relationship Id="rId1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19.png"/><Relationship Id="rId7" Type="http://schemas.openxmlformats.org/officeDocument/2006/relationships/image" Target="../media/image31.png"/><Relationship Id="rId8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7.png"/><Relationship Id="rId13" Type="http://schemas.openxmlformats.org/officeDocument/2006/relationships/image" Target="../media/image43.png"/><Relationship Id="rId12" Type="http://schemas.openxmlformats.org/officeDocument/2006/relationships/image" Target="../media/image4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8.png"/><Relationship Id="rId15" Type="http://schemas.openxmlformats.org/officeDocument/2006/relationships/image" Target="../media/image50.png"/><Relationship Id="rId14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Relationship Id="rId7" Type="http://schemas.openxmlformats.org/officeDocument/2006/relationships/image" Target="../media/image45.png"/><Relationship Id="rId8" Type="http://schemas.openxmlformats.org/officeDocument/2006/relationships/image" Target="../media/image4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5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5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6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6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6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" name="Google Shape;1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6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6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153" name="Google Shape;153;p7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154" name="Google Shape;154;p7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7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7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7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4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−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74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−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74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74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7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7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7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7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" name="Google Shape;18;p5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" name="Google Shape;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7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77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3000" u="none" cap="none" strike="noStrike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7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7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7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ge1.png" id="183" name="Google Shape;183;p7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7" name="Google Shape;187;p7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8" name="Google Shape;188;p7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0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1" name="Google Shape;191;p8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14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2" name="Google Shape;202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3" name="Google Shape;203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5" name="Google Shape;215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5" name="Google Shape;255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9" name="Google Shape;259;p25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60" name="Google Shape;260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1" name="Google Shape;261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2" name="Google Shape;262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" name="Google Shape;25;p5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5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" name="Google Shape;28;p5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" name="Google Shape;29;p5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5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5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5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" name="Google Shape;33;p5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5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5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5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5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5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5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5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5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5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5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1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5" name="Google Shape;265;p26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6" name="Google Shape;266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7" name="Google Shape;267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8" name="Google Shape;268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71" name="Google Shape;271;p27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272" name="Google Shape;272;p2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77" name="Google Shape;277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8" name="Google Shape;278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9" name="Google Shape;279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8" name="Google Shape;2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1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1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298" name="Google Shape;298;p1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304" name="Google Shape;30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5" name="Google Shape;30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6" name="Google Shape;30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0" name="Google Shape;310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1" name="Google Shape;311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2" name="Google Shape;312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0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0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5" name="Google Shape;345;p3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6" name="Google Shape;346;p3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7" name="Google Shape;347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8" name="Google Shape;348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9" name="Google Shape;349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5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5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5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5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5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5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5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5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5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5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5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5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" name="Google Shape;6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2" name="Google Shape;352;p3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3" name="Google Shape;353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4" name="Google Shape;354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5" name="Google Shape;355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8" name="Google Shape;358;p3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3" name="Google Shape;363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4" name="Google Shape;364;p3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367" name="Google Shape;367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70" name="Google Shape;370;p3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3" name="Google Shape;373;p3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36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36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3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36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36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5" name="Google Shape;385;p3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8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38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38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38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5" name="Google Shape;395;p39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p3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39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2" name="Google Shape;402;p4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5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404" name="Google Shape;404;p4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405" name="Google Shape;405;p4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1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07" name="Google Shape;407;p41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08" name="Google Shape;408;p4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3" name="Google Shape;413;p42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4" name="Google Shape;414;p42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5" name="Google Shape;415;p42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18" name="Google Shape;418;p4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43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43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43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6" name="Google Shape;426;p4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9" name="Google Shape;429;p4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2" name="Google Shape;432;p46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3" name="Google Shape;433;p46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4" name="Google Shape;434;p46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6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9" name="Google Shape;43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 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441" name="Google Shape;441;p4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43" name="Google Shape;443;p4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8"/>
          <p:cNvSpPr txBox="1"/>
          <p:nvPr>
            <p:ph idx="12" type="sldNum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" name="Google Shape;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15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50" name="Google Shape;450;p1"/>
          <p:cNvSpPr txBox="1"/>
          <p:nvPr>
            <p:ph idx="1" type="subTitle"/>
          </p:nvPr>
        </p:nvSpPr>
        <p:spPr>
          <a:xfrm>
            <a:off x="540000" y="2775850"/>
            <a:ext cx="3852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sz="2700">
                <a:solidFill>
                  <a:schemeClr val="accent2"/>
                </a:solidFill>
              </a:rPr>
              <a:t>Семинар 2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solidFill>
                  <a:schemeClr val="accent2"/>
                </a:solidFill>
              </a:rPr>
              <a:t>Скоринг гипотез / дизайн экспериментов</a:t>
            </a:r>
            <a:endParaRPr sz="1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51" name="Google Shape;4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"/>
          <p:cNvSpPr txBox="1"/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514" name="Google Shape;514;p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0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400" u="none" cap="none" strike="noStrike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Практическое задание:</a:t>
            </a:r>
            <a:endParaRPr i="0" sz="1300" u="none" cap="none" strike="noStrik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</a:t>
            </a:r>
            <a:r>
              <a:rPr b="1"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Сделайте приоритезацию гипотез из предыдущего урока с помощью ICE </a:t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</a:t>
            </a:r>
            <a:r>
              <a:rPr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Составьте шаблон дизайна эксперимента для гипотезы, которая набрала больше всего баллов в практическом задании предыдущего урока</a:t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p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83643">
            <a:off x="8398456" y="2239154"/>
            <a:ext cx="665198" cy="66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"/>
          <p:cNvSpPr txBox="1"/>
          <p:nvPr/>
        </p:nvSpPr>
        <p:spPr>
          <a:xfrm>
            <a:off x="450550" y="1436950"/>
            <a:ext cx="82218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Скоринг гипотез / дизайн экспериментов</a:t>
            </a:r>
            <a:endParaRPr b="1" i="0" sz="4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t/>
            </a:r>
            <a:endParaRPr b="1" i="0" sz="7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8" name="Google Shape;468;p3"/>
          <p:cNvSpPr txBox="1"/>
          <p:nvPr/>
        </p:nvSpPr>
        <p:spPr>
          <a:xfrm>
            <a:off x="540000" y="1168500"/>
            <a:ext cx="52443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💡"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Скоринг гипотез / дизайн экспериментов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69" name="Google Shape;4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"/>
          <p:cNvSpPr txBox="1"/>
          <p:nvPr>
            <p:ph idx="1" type="body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Обсудим задания для работы в сессионных залах.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Начнём работу в группах.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Обсудим результаты.</a:t>
            </a:r>
            <a:endParaRPr/>
          </a:p>
        </p:txBody>
      </p:sp>
      <p:sp>
        <p:nvSpPr>
          <p:cNvPr id="475" name="Google Shape;475;p4"/>
          <p:cNvSpPr txBox="1"/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 </a:t>
            </a:r>
            <a:b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"/>
          <p:cNvSpPr txBox="1"/>
          <p:nvPr/>
        </p:nvSpPr>
        <p:spPr>
          <a:xfrm>
            <a:off x="519600" y="1331363"/>
            <a:ext cx="80931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ru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Сформулировать представление о последовательной работе по запуску А/Б теста на этапе скоринга гипотез/дизайна экспериментов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3d835945dc90efcfaea733d7cbb1d7b.jpg" id="487" name="Google Shape;4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103" y="519828"/>
            <a:ext cx="4332444" cy="433244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"/>
          <p:cNvSpPr txBox="1"/>
          <p:nvPr/>
        </p:nvSpPr>
        <p:spPr>
          <a:xfrm>
            <a:off x="473981" y="417225"/>
            <a:ext cx="8644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будем работать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"/>
          <p:cNvSpPr txBox="1"/>
          <p:nvPr/>
        </p:nvSpPr>
        <p:spPr>
          <a:xfrm>
            <a:off x="473981" y="903000"/>
            <a:ext cx="3756600" cy="3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Делимся на две группы</a:t>
            </a:r>
            <a:endParaRPr b="1"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Выбираем капитана (капитан должен шерить экран или распределить работу внутри своей группы).</a:t>
            </a:r>
            <a:endParaRPr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задания</a:t>
            </a:r>
            <a:endParaRPr b="1"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Работаем в группах в одном пространстве.</a:t>
            </a:r>
            <a:endParaRPr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Обсуждаем результаты с каждой группой</a:t>
            </a:r>
            <a:endParaRPr b="1"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Задание: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7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ru" sz="1600" u="none" cap="none" strike="noStrike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1)Придумайте 3-5  гипотез как улучшить любую из выбранных из метрик и кратко </a:t>
            </a:r>
            <a:r>
              <a:rPr lang="ru" sz="16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запишите</a:t>
            </a:r>
            <a:r>
              <a:rPr i="0" lang="ru" sz="1600" u="none" cap="none" strike="noStrike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 ее в формате ниже:</a:t>
            </a:r>
            <a:endParaRPr i="0" sz="1600" u="none" cap="none" strike="noStrik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Гипотеза:</a:t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делаем в каждой из групп:</a:t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каких пользователях тестируем:</a:t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Метрики:</a:t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2)Приоритезируйте гипотезы с помощью ICE(опционально)</a:t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Tips &amp; Tricks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"/>
          <p:cNvSpPr txBox="1"/>
          <p:nvPr/>
        </p:nvSpPr>
        <p:spPr>
          <a:xfrm>
            <a:off x="519600" y="1556250"/>
            <a:ext cx="78558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5400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Распределить работу на старте между всеми членами команды.</a:t>
            </a:r>
            <a:endParaRPr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сложных заданиях — шерить свой экран для команды.</a:t>
            </a:r>
            <a:endParaRPr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Ориентироваться в подсказках интерфейсов.</a:t>
            </a:r>
            <a:endParaRPr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Быть собранными и сосредоточенными.</a:t>
            </a:r>
            <a:endParaRPr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9"/>
          <p:cNvSpPr txBox="1"/>
          <p:nvPr/>
        </p:nvSpPr>
        <p:spPr>
          <a:xfrm>
            <a:off x="2486774" y="1775481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ru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Подводим итоги…</a:t>
            </a:r>
            <a:endParaRPr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